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452"/>
    <p:restoredTop sz="94646"/>
  </p:normalViewPr>
  <p:slideViewPr>
    <p:cSldViewPr snapToGrid="0" snapToObjects="1">
      <p:cViewPr varScale="1">
        <p:scale>
          <a:sx n="80" d="100"/>
          <a:sy n="80" d="100"/>
        </p:scale>
        <p:origin x="200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4927B-8BC6-184B-8479-03E2033B47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4141693"/>
            <a:ext cx="8791575" cy="1301673"/>
          </a:xfrm>
        </p:spPr>
        <p:txBody>
          <a:bodyPr>
            <a:normAutofit/>
          </a:bodyPr>
          <a:lstStyle/>
          <a:p>
            <a:r>
              <a:rPr lang="en-US" dirty="0"/>
              <a:t>“It’s the refs fault!”</a:t>
            </a:r>
          </a:p>
        </p:txBody>
      </p:sp>
      <p:pic>
        <p:nvPicPr>
          <p:cNvPr id="4" name="Picture 3" descr="A person standing in front of a crowd&#10;&#10;Description automatically generated">
            <a:extLst>
              <a:ext uri="{FF2B5EF4-FFF2-40B4-BE49-F238E27FC236}">
                <a16:creationId xmlns:a16="http://schemas.microsoft.com/office/drawing/2014/main" id="{2CB2289C-DEB5-C04B-A0DD-F9D45C723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1319" y="1108038"/>
            <a:ext cx="5121784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791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E0B482-5EC0-654D-B6F0-CB24B7418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0725" y="4419639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Why should we care?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1FE16EE3-55CB-2F4C-AF56-46FAEBCE3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9938" y="1108038"/>
            <a:ext cx="5144547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0265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EA8ADA9F-99E3-4964-8962-1118D1439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66C3164-AA9F-47E3-913A-4F002BC0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3FFBAC2-26D2-48B6-B2AA-34AEA0E79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9B164BCB-27D3-4B8C-AC13-0A6F46108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10B247BE-F4A2-4259-9B20-FB9A555D2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7">
                <a:extLst>
                  <a:ext uri="{FF2B5EF4-FFF2-40B4-BE49-F238E27FC236}">
                    <a16:creationId xmlns:a16="http://schemas.microsoft.com/office/drawing/2014/main" id="{39322C5A-DB6D-4B28-8C1C-1B1E89678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8">
                <a:extLst>
                  <a:ext uri="{FF2B5EF4-FFF2-40B4-BE49-F238E27FC236}">
                    <a16:creationId xmlns:a16="http://schemas.microsoft.com/office/drawing/2014/main" id="{67009B08-E345-4516-96EC-ED0AB1F30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9">
                <a:extLst>
                  <a:ext uri="{FF2B5EF4-FFF2-40B4-BE49-F238E27FC236}">
                    <a16:creationId xmlns:a16="http://schemas.microsoft.com/office/drawing/2014/main" id="{DFE2793C-165C-4635-A26E-C569C8E0C5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0">
                <a:extLst>
                  <a:ext uri="{FF2B5EF4-FFF2-40B4-BE49-F238E27FC236}">
                    <a16:creationId xmlns:a16="http://schemas.microsoft.com/office/drawing/2014/main" id="{ECDFEF2C-7B0A-41A1-BB61-C92CB3E3A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0012A396-1946-4B40-AA39-0790157CE9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2">
                <a:extLst>
                  <a:ext uri="{FF2B5EF4-FFF2-40B4-BE49-F238E27FC236}">
                    <a16:creationId xmlns:a16="http://schemas.microsoft.com/office/drawing/2014/main" id="{CD6C6024-F73D-4991-97B9-BE53FF24E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3">
                <a:extLst>
                  <a:ext uri="{FF2B5EF4-FFF2-40B4-BE49-F238E27FC236}">
                    <a16:creationId xmlns:a16="http://schemas.microsoft.com/office/drawing/2014/main" id="{5977EDD1-3D10-43FA-B800-7A7C8112B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4">
                <a:extLst>
                  <a:ext uri="{FF2B5EF4-FFF2-40B4-BE49-F238E27FC236}">
                    <a16:creationId xmlns:a16="http://schemas.microsoft.com/office/drawing/2014/main" id="{D37988CF-9FC6-48F5-82F8-D2EB0178A3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5">
                <a:extLst>
                  <a:ext uri="{FF2B5EF4-FFF2-40B4-BE49-F238E27FC236}">
                    <a16:creationId xmlns:a16="http://schemas.microsoft.com/office/drawing/2014/main" id="{EC5BB05B-491C-414A-91C3-B1CAB785A8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Line 16">
                <a:extLst>
                  <a:ext uri="{FF2B5EF4-FFF2-40B4-BE49-F238E27FC236}">
                    <a16:creationId xmlns:a16="http://schemas.microsoft.com/office/drawing/2014/main" id="{F3180CB6-F8D2-4596-B6CB-F9CEF5D38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9" name="Freeform 17">
                <a:extLst>
                  <a:ext uri="{FF2B5EF4-FFF2-40B4-BE49-F238E27FC236}">
                    <a16:creationId xmlns:a16="http://schemas.microsoft.com/office/drawing/2014/main" id="{DF338DD3-80F8-4F68-AC7C-361ABF2A9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8">
                <a:extLst>
                  <a:ext uri="{FF2B5EF4-FFF2-40B4-BE49-F238E27FC236}">
                    <a16:creationId xmlns:a16="http://schemas.microsoft.com/office/drawing/2014/main" id="{9666E4DB-B855-4A4E-BB50-1880738C11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9">
                <a:extLst>
                  <a:ext uri="{FF2B5EF4-FFF2-40B4-BE49-F238E27FC236}">
                    <a16:creationId xmlns:a16="http://schemas.microsoft.com/office/drawing/2014/main" id="{F570FD9C-B435-4EF1-962C-621F1261A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0">
                <a:extLst>
                  <a:ext uri="{FF2B5EF4-FFF2-40B4-BE49-F238E27FC236}">
                    <a16:creationId xmlns:a16="http://schemas.microsoft.com/office/drawing/2014/main" id="{E236AF0B-3BDC-43C3-8FFC-2A94121E94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Rectangle 21">
                <a:extLst>
                  <a:ext uri="{FF2B5EF4-FFF2-40B4-BE49-F238E27FC236}">
                    <a16:creationId xmlns:a16="http://schemas.microsoft.com/office/drawing/2014/main" id="{3BA2C208-5097-4497-AA2C-ADDDAB48B6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2">
                <a:extLst>
                  <a:ext uri="{FF2B5EF4-FFF2-40B4-BE49-F238E27FC236}">
                    <a16:creationId xmlns:a16="http://schemas.microsoft.com/office/drawing/2014/main" id="{6A45DD96-8D07-43CA-B036-6FDA880A1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3">
                <a:extLst>
                  <a:ext uri="{FF2B5EF4-FFF2-40B4-BE49-F238E27FC236}">
                    <a16:creationId xmlns:a16="http://schemas.microsoft.com/office/drawing/2014/main" id="{AF7F7CBB-E154-4CD5-9ED0-D5DDC1DFEA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4">
                <a:extLst>
                  <a:ext uri="{FF2B5EF4-FFF2-40B4-BE49-F238E27FC236}">
                    <a16:creationId xmlns:a16="http://schemas.microsoft.com/office/drawing/2014/main" id="{EFF4AB16-41DD-4877-8C28-ED78F4CA7F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5">
                <a:extLst>
                  <a:ext uri="{FF2B5EF4-FFF2-40B4-BE49-F238E27FC236}">
                    <a16:creationId xmlns:a16="http://schemas.microsoft.com/office/drawing/2014/main" id="{30BCBD5D-92EB-487E-B1D0-F9000D45D1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6">
                <a:extLst>
                  <a:ext uri="{FF2B5EF4-FFF2-40B4-BE49-F238E27FC236}">
                    <a16:creationId xmlns:a16="http://schemas.microsoft.com/office/drawing/2014/main" id="{DA07BDB8-9827-4EBF-9B99-6C503EA0BC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7">
                <a:extLst>
                  <a:ext uri="{FF2B5EF4-FFF2-40B4-BE49-F238E27FC236}">
                    <a16:creationId xmlns:a16="http://schemas.microsoft.com/office/drawing/2014/main" id="{7F41FB05-1B3F-450A-A1A7-8C8BD182A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8">
                <a:extLst>
                  <a:ext uri="{FF2B5EF4-FFF2-40B4-BE49-F238E27FC236}">
                    <a16:creationId xmlns:a16="http://schemas.microsoft.com/office/drawing/2014/main" id="{0629E219-1F32-41C1-B921-05E456117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9">
                <a:extLst>
                  <a:ext uri="{FF2B5EF4-FFF2-40B4-BE49-F238E27FC236}">
                    <a16:creationId xmlns:a16="http://schemas.microsoft.com/office/drawing/2014/main" id="{8081FB28-486E-4C09-9D15-0B2657B56F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0">
                <a:extLst>
                  <a:ext uri="{FF2B5EF4-FFF2-40B4-BE49-F238E27FC236}">
                    <a16:creationId xmlns:a16="http://schemas.microsoft.com/office/drawing/2014/main" id="{CB547EFB-F29D-4336-9644-0AE7A94EA4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31">
                <a:extLst>
                  <a:ext uri="{FF2B5EF4-FFF2-40B4-BE49-F238E27FC236}">
                    <a16:creationId xmlns:a16="http://schemas.microsoft.com/office/drawing/2014/main" id="{BB2793F4-FAD7-459A-BC46-06BB1D4FAA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C01589C-0235-4B21-B264-777746D4D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678F5669-8CE7-445E-8D54-49C5E2013B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E93A3F8E-D876-485E-9EDC-43E315DE1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B4F848A6-931A-4CC9-9B29-C7A9CEA3A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5C4204D4-6782-4DB1-8FF8-86CC698AF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3907C583-5764-43DC-8AF9-992D3472F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56CE3D6E-1121-4EF2-9DFB-7F3937FCCD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3AEB7245-E197-4AE5-BCFC-7821E49EFE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801E9C76-F4FB-4C4D-9350-B526F294E0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F9C0C5DE-6C8C-4CD0-9C91-6A132A06DA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955A7039-8B66-4CF0-8048-0AD0F4A5B8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C068D0EE-C6C8-484A-AFB7-3602BA27F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DE5FB8C-CC3F-4C24-BF4F-1B5999DE6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14DAE773-7387-B841-993E-12671497D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8318" y="643467"/>
            <a:ext cx="773536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45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714A126-47FC-EC4E-9A3B-A7650C293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726" y="317181"/>
            <a:ext cx="6070548" cy="1020455"/>
          </a:xfrm>
        </p:spPr>
        <p:txBody>
          <a:bodyPr/>
          <a:lstStyle/>
          <a:p>
            <a:r>
              <a:rPr lang="en-US" u="sng" dirty="0"/>
              <a:t>Season 17/18 distribution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056AD-C36F-9742-85A4-D8CF076F9C82}"/>
              </a:ext>
            </a:extLst>
          </p:cNvPr>
          <p:cNvSpPr txBox="1"/>
          <p:nvPr/>
        </p:nvSpPr>
        <p:spPr>
          <a:xfrm>
            <a:off x="6563032" y="1583217"/>
            <a:ext cx="5029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What does this mean?</a:t>
            </a:r>
          </a:p>
          <a:p>
            <a:endParaRPr lang="en-US" sz="3200" dirty="0"/>
          </a:p>
          <a:p>
            <a:pPr marL="457200" indent="-457200">
              <a:buFontTx/>
              <a:buChar char="-"/>
            </a:pPr>
            <a:r>
              <a:rPr lang="en-US" sz="3200" dirty="0"/>
              <a:t>Majority of Refs call a foul 7.5 out 10 tackles</a:t>
            </a:r>
          </a:p>
          <a:p>
            <a:endParaRPr lang="en-US" sz="3200" dirty="0"/>
          </a:p>
          <a:p>
            <a:r>
              <a:rPr lang="en-US" sz="3200" dirty="0"/>
              <a:t>- Refs are quick to call a foul </a:t>
            </a: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C80D81A7-37FB-5241-BE62-F59AA421E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969" y="1583217"/>
            <a:ext cx="5801031" cy="3691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862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ED2E8-4E66-194D-A40B-C53CDE41D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add more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44CE8-02EF-644D-B3C8-3C9F6A0B3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32" y="2249487"/>
            <a:ext cx="10845478" cy="3541714"/>
          </a:xfrm>
        </p:spPr>
        <p:txBody>
          <a:bodyPr/>
          <a:lstStyle/>
          <a:p>
            <a:r>
              <a:rPr lang="en-US" dirty="0"/>
              <a:t>Average Time Without a Foul Across All Leagues and Seasons = 3.2 minutes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Average Time Without a Foul Across All Leagues, During 17/18 Season = 3.47 min</a:t>
            </a:r>
          </a:p>
        </p:txBody>
      </p:sp>
    </p:spTree>
    <p:extLst>
      <p:ext uri="{BB962C8B-B14F-4D97-AF65-F5344CB8AC3E}">
        <p14:creationId xmlns:p14="http://schemas.microsoft.com/office/powerpoint/2010/main" val="1825678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0" name="Group 11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6544021-BC29-4B45-8B54-C5B0E22B3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475" y="1397000"/>
            <a:ext cx="4487416" cy="35972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correlation between fouls per game and appearances during 2017/18 Season</a:t>
            </a:r>
          </a:p>
        </p:txBody>
      </p:sp>
      <p:sp>
        <p:nvSpPr>
          <p:cNvPr id="68" name="Round Diagonal Corner Rectangle 6">
            <a:extLst>
              <a:ext uri="{FF2B5EF4-FFF2-40B4-BE49-F238E27FC236}">
                <a16:creationId xmlns:a16="http://schemas.microsoft.com/office/drawing/2014/main" id="{01958E0A-0BC1-424F-9B41-D614FC13A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1699D428-16BE-3342-B54D-BEB435A6F6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1255"/>
          <a:stretch/>
        </p:blipFill>
        <p:spPr>
          <a:xfrm>
            <a:off x="6421396" y="1136606"/>
            <a:ext cx="4635583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89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325CE-D2D4-F644-9CD4-F7091707D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/>
              <a:t>What does this show?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99EF3-A335-E847-B862-5B3765810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Referees are quick to call a foul, meaning less playing time and opportunities to score.</a:t>
            </a:r>
          </a:p>
          <a:p>
            <a:r>
              <a:rPr lang="en-US" dirty="0"/>
              <a:t>Referees are humans and implement the rules based on their interpretation.</a:t>
            </a:r>
          </a:p>
          <a:p>
            <a:pPr lvl="1"/>
            <a:r>
              <a:rPr lang="en-US" dirty="0"/>
              <a:t>Being on the good side of the referee could be in our favor, meaning more playing time between fouls.</a:t>
            </a:r>
          </a:p>
          <a:p>
            <a:r>
              <a:rPr lang="en-US" dirty="0"/>
              <a:t>Soccer training model could change.</a:t>
            </a:r>
          </a:p>
          <a:p>
            <a:pPr lvl="1"/>
            <a:r>
              <a:rPr lang="en-US" dirty="0"/>
              <a:t>If a foul occurs every 3-4 minutes with 10-40 seconds of rest, then training could mimic that.</a:t>
            </a:r>
          </a:p>
        </p:txBody>
      </p:sp>
    </p:spTree>
    <p:extLst>
      <p:ext uri="{BB962C8B-B14F-4D97-AF65-F5344CB8AC3E}">
        <p14:creationId xmlns:p14="http://schemas.microsoft.com/office/powerpoint/2010/main" val="732278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31B2C-552D-3E42-A38C-9DE0CC3EA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2549641" cy="1478570"/>
          </a:xfrm>
        </p:spPr>
        <p:txBody>
          <a:bodyPr/>
          <a:lstStyle/>
          <a:p>
            <a:r>
              <a:rPr lang="en-US" u="sng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31871-8C76-A948-8149-C400B19AE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which referee will be officiating the game my team will be participating in.</a:t>
            </a:r>
          </a:p>
          <a:p>
            <a:pPr lvl="1"/>
            <a:r>
              <a:rPr lang="en-US" dirty="0"/>
              <a:t>Knowing the ref means I’ll be aware of what to potentially expect from the game.</a:t>
            </a:r>
          </a:p>
          <a:p>
            <a:r>
              <a:rPr lang="en-US" dirty="0"/>
              <a:t>Adjust training to incorporate 4-5 minutes of high intense training with 10-40 seconds of rest.</a:t>
            </a:r>
          </a:p>
        </p:txBody>
      </p:sp>
    </p:spTree>
    <p:extLst>
      <p:ext uri="{BB962C8B-B14F-4D97-AF65-F5344CB8AC3E}">
        <p14:creationId xmlns:p14="http://schemas.microsoft.com/office/powerpoint/2010/main" val="651588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34106153-7990-4956-BD26-A04A03006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2">
            <a:extLst>
              <a:ext uri="{FF2B5EF4-FFF2-40B4-BE49-F238E27FC236}">
                <a16:creationId xmlns:a16="http://schemas.microsoft.com/office/drawing/2014/main" id="{BDEA11A5-20BA-4650-A324-47C0465FF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6" name="Group 75">
            <a:extLst>
              <a:ext uri="{FF2B5EF4-FFF2-40B4-BE49-F238E27FC236}">
                <a16:creationId xmlns:a16="http://schemas.microsoft.com/office/drawing/2014/main" id="{866FCB64-0A37-46EB-8A9B-EC0C4C000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7" name="Rectangle 5">
              <a:extLst>
                <a:ext uri="{FF2B5EF4-FFF2-40B4-BE49-F238E27FC236}">
                  <a16:creationId xmlns:a16="http://schemas.microsoft.com/office/drawing/2014/main" id="{8A162E18-5BEB-4E42-9B10-A1FDF6A0B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6">
              <a:extLst>
                <a:ext uri="{FF2B5EF4-FFF2-40B4-BE49-F238E27FC236}">
                  <a16:creationId xmlns:a16="http://schemas.microsoft.com/office/drawing/2014/main" id="{7BB781C9-EC32-45FE-ACE7-C24F128C4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7">
              <a:extLst>
                <a:ext uri="{FF2B5EF4-FFF2-40B4-BE49-F238E27FC236}">
                  <a16:creationId xmlns:a16="http://schemas.microsoft.com/office/drawing/2014/main" id="{927C5647-36E8-4A20-86D4-47831D50C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Rectangle 8">
              <a:extLst>
                <a:ext uri="{FF2B5EF4-FFF2-40B4-BE49-F238E27FC236}">
                  <a16:creationId xmlns:a16="http://schemas.microsoft.com/office/drawing/2014/main" id="{62F2AF20-CBBE-4249-B9E2-D6B30191C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1" name="Freeform 9">
              <a:extLst>
                <a:ext uri="{FF2B5EF4-FFF2-40B4-BE49-F238E27FC236}">
                  <a16:creationId xmlns:a16="http://schemas.microsoft.com/office/drawing/2014/main" id="{731C1229-F8A7-4B36-A52B-98A65EF8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0">
              <a:extLst>
                <a:ext uri="{FF2B5EF4-FFF2-40B4-BE49-F238E27FC236}">
                  <a16:creationId xmlns:a16="http://schemas.microsoft.com/office/drawing/2014/main" id="{609AC686-2DBB-4D82-866C-9FF222BDD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1">
              <a:extLst>
                <a:ext uri="{FF2B5EF4-FFF2-40B4-BE49-F238E27FC236}">
                  <a16:creationId xmlns:a16="http://schemas.microsoft.com/office/drawing/2014/main" id="{F899E6EB-BCDD-45D2-BF4B-9CA3A2798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2">
              <a:extLst>
                <a:ext uri="{FF2B5EF4-FFF2-40B4-BE49-F238E27FC236}">
                  <a16:creationId xmlns:a16="http://schemas.microsoft.com/office/drawing/2014/main" id="{BBD3AAC8-2330-4FAB-8E31-3D50AD954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3">
              <a:extLst>
                <a:ext uri="{FF2B5EF4-FFF2-40B4-BE49-F238E27FC236}">
                  <a16:creationId xmlns:a16="http://schemas.microsoft.com/office/drawing/2014/main" id="{6B54F723-A70A-4865-A560-7850498A1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4">
              <a:extLst>
                <a:ext uri="{FF2B5EF4-FFF2-40B4-BE49-F238E27FC236}">
                  <a16:creationId xmlns:a16="http://schemas.microsoft.com/office/drawing/2014/main" id="{9B911CCD-C9A2-4DC8-A278-3C6FD76A7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5">
              <a:extLst>
                <a:ext uri="{FF2B5EF4-FFF2-40B4-BE49-F238E27FC236}">
                  <a16:creationId xmlns:a16="http://schemas.microsoft.com/office/drawing/2014/main" id="{D559B729-03FB-435D-89BF-AF57A801B3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D1C90213-0F60-4268-BE48-8221E6161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7">
              <a:extLst>
                <a:ext uri="{FF2B5EF4-FFF2-40B4-BE49-F238E27FC236}">
                  <a16:creationId xmlns:a16="http://schemas.microsoft.com/office/drawing/2014/main" id="{A7A6A293-A06F-48B8-865A-3F65287B8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8">
              <a:extLst>
                <a:ext uri="{FF2B5EF4-FFF2-40B4-BE49-F238E27FC236}">
                  <a16:creationId xmlns:a16="http://schemas.microsoft.com/office/drawing/2014/main" id="{8F6861B5-AAA4-4017-929E-1FD1CA106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9">
              <a:extLst>
                <a:ext uri="{FF2B5EF4-FFF2-40B4-BE49-F238E27FC236}">
                  <a16:creationId xmlns:a16="http://schemas.microsoft.com/office/drawing/2014/main" id="{D776D07C-2081-4DD3-A464-40F3CA41A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0">
              <a:extLst>
                <a:ext uri="{FF2B5EF4-FFF2-40B4-BE49-F238E27FC236}">
                  <a16:creationId xmlns:a16="http://schemas.microsoft.com/office/drawing/2014/main" id="{BBC236D6-77E5-4B3C-92D7-D708B237D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1">
              <a:extLst>
                <a:ext uri="{FF2B5EF4-FFF2-40B4-BE49-F238E27FC236}">
                  <a16:creationId xmlns:a16="http://schemas.microsoft.com/office/drawing/2014/main" id="{8064714E-7ADE-4BD9-8981-34C135762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2">
              <a:extLst>
                <a:ext uri="{FF2B5EF4-FFF2-40B4-BE49-F238E27FC236}">
                  <a16:creationId xmlns:a16="http://schemas.microsoft.com/office/drawing/2014/main" id="{2FD1F23F-B1EE-46F5-B460-924E54A70D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3">
              <a:extLst>
                <a:ext uri="{FF2B5EF4-FFF2-40B4-BE49-F238E27FC236}">
                  <a16:creationId xmlns:a16="http://schemas.microsoft.com/office/drawing/2014/main" id="{9699361A-3AFF-4826-B99C-0354EAB07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4">
              <a:extLst>
                <a:ext uri="{FF2B5EF4-FFF2-40B4-BE49-F238E27FC236}">
                  <a16:creationId xmlns:a16="http://schemas.microsoft.com/office/drawing/2014/main" id="{B272F7B1-7BE2-4FC9-BB91-207EFD9E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5">
              <a:extLst>
                <a:ext uri="{FF2B5EF4-FFF2-40B4-BE49-F238E27FC236}">
                  <a16:creationId xmlns:a16="http://schemas.microsoft.com/office/drawing/2014/main" id="{CDE59C1F-AFD9-4DD5-B04A-9EB2AAED5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6">
              <a:extLst>
                <a:ext uri="{FF2B5EF4-FFF2-40B4-BE49-F238E27FC236}">
                  <a16:creationId xmlns:a16="http://schemas.microsoft.com/office/drawing/2014/main" id="{1551E418-6CD4-4320-8224-F084039C5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7">
              <a:extLst>
                <a:ext uri="{FF2B5EF4-FFF2-40B4-BE49-F238E27FC236}">
                  <a16:creationId xmlns:a16="http://schemas.microsoft.com/office/drawing/2014/main" id="{1F27D4B1-EBD4-4BC9-AC2E-3AD616C847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8">
              <a:extLst>
                <a:ext uri="{FF2B5EF4-FFF2-40B4-BE49-F238E27FC236}">
                  <a16:creationId xmlns:a16="http://schemas.microsoft.com/office/drawing/2014/main" id="{C42B8D84-898A-4F76-A0F2-5699ED72B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9">
              <a:extLst>
                <a:ext uri="{FF2B5EF4-FFF2-40B4-BE49-F238E27FC236}">
                  <a16:creationId xmlns:a16="http://schemas.microsoft.com/office/drawing/2014/main" id="{B440932E-7985-4BA6-9899-F22A64485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0">
              <a:extLst>
                <a:ext uri="{FF2B5EF4-FFF2-40B4-BE49-F238E27FC236}">
                  <a16:creationId xmlns:a16="http://schemas.microsoft.com/office/drawing/2014/main" id="{4B8CE969-CA1A-48CB-8588-4146F41F3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1">
              <a:extLst>
                <a:ext uri="{FF2B5EF4-FFF2-40B4-BE49-F238E27FC236}">
                  <a16:creationId xmlns:a16="http://schemas.microsoft.com/office/drawing/2014/main" id="{138A4875-4593-4894-89D5-DFCFF0EED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2">
              <a:extLst>
                <a:ext uri="{FF2B5EF4-FFF2-40B4-BE49-F238E27FC236}">
                  <a16:creationId xmlns:a16="http://schemas.microsoft.com/office/drawing/2014/main" id="{F079F26B-58E4-494E-A8BA-3F054F1F3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Rectangle 33">
              <a:extLst>
                <a:ext uri="{FF2B5EF4-FFF2-40B4-BE49-F238E27FC236}">
                  <a16:creationId xmlns:a16="http://schemas.microsoft.com/office/drawing/2014/main" id="{04C9ECC5-BB4A-4417-B874-B75953F84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6" name="Freeform 34">
              <a:extLst>
                <a:ext uri="{FF2B5EF4-FFF2-40B4-BE49-F238E27FC236}">
                  <a16:creationId xmlns:a16="http://schemas.microsoft.com/office/drawing/2014/main" id="{4CCCF285-B51D-4A2F-8384-830A39171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5">
              <a:extLst>
                <a:ext uri="{FF2B5EF4-FFF2-40B4-BE49-F238E27FC236}">
                  <a16:creationId xmlns:a16="http://schemas.microsoft.com/office/drawing/2014/main" id="{BD6C6299-A09A-47DF-8A96-69D39FCA5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6">
              <a:extLst>
                <a:ext uri="{FF2B5EF4-FFF2-40B4-BE49-F238E27FC236}">
                  <a16:creationId xmlns:a16="http://schemas.microsoft.com/office/drawing/2014/main" id="{EE60C4B9-C404-42CD-8E94-70D4DC16A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7">
              <a:extLst>
                <a:ext uri="{FF2B5EF4-FFF2-40B4-BE49-F238E27FC236}">
                  <a16:creationId xmlns:a16="http://schemas.microsoft.com/office/drawing/2014/main" id="{52BD4447-C1EB-4798-8764-AB93EA930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8">
              <a:extLst>
                <a:ext uri="{FF2B5EF4-FFF2-40B4-BE49-F238E27FC236}">
                  <a16:creationId xmlns:a16="http://schemas.microsoft.com/office/drawing/2014/main" id="{50411559-C414-4F7C-BC6C-69F87BC9C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9">
              <a:extLst>
                <a:ext uri="{FF2B5EF4-FFF2-40B4-BE49-F238E27FC236}">
                  <a16:creationId xmlns:a16="http://schemas.microsoft.com/office/drawing/2014/main" id="{64737770-BB27-41C0-95CB-529054508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0">
              <a:extLst>
                <a:ext uri="{FF2B5EF4-FFF2-40B4-BE49-F238E27FC236}">
                  <a16:creationId xmlns:a16="http://schemas.microsoft.com/office/drawing/2014/main" id="{28929FDB-16CF-4165-B32A-EB673EFB7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1">
              <a:extLst>
                <a:ext uri="{FF2B5EF4-FFF2-40B4-BE49-F238E27FC236}">
                  <a16:creationId xmlns:a16="http://schemas.microsoft.com/office/drawing/2014/main" id="{D8C82883-237C-4209-9545-E832FEE3A8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2">
              <a:extLst>
                <a:ext uri="{FF2B5EF4-FFF2-40B4-BE49-F238E27FC236}">
                  <a16:creationId xmlns:a16="http://schemas.microsoft.com/office/drawing/2014/main" id="{F1A52653-BD09-4D65-B05C-2AF4A6473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3">
              <a:extLst>
                <a:ext uri="{FF2B5EF4-FFF2-40B4-BE49-F238E27FC236}">
                  <a16:creationId xmlns:a16="http://schemas.microsoft.com/office/drawing/2014/main" id="{30724E80-2FD3-4E4A-A3EA-18A4C8886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4">
              <a:extLst>
                <a:ext uri="{FF2B5EF4-FFF2-40B4-BE49-F238E27FC236}">
                  <a16:creationId xmlns:a16="http://schemas.microsoft.com/office/drawing/2014/main" id="{F1B978C7-7BC5-4F73-8B02-66A3CF67C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Rectangle 45">
              <a:extLst>
                <a:ext uri="{FF2B5EF4-FFF2-40B4-BE49-F238E27FC236}">
                  <a16:creationId xmlns:a16="http://schemas.microsoft.com/office/drawing/2014/main" id="{799F0CED-DF8F-4350-A036-1981FBE59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8" name="Freeform 46">
              <a:extLst>
                <a:ext uri="{FF2B5EF4-FFF2-40B4-BE49-F238E27FC236}">
                  <a16:creationId xmlns:a16="http://schemas.microsoft.com/office/drawing/2014/main" id="{9F4DD366-0E86-4E99-9557-496E88B42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7">
              <a:extLst>
                <a:ext uri="{FF2B5EF4-FFF2-40B4-BE49-F238E27FC236}">
                  <a16:creationId xmlns:a16="http://schemas.microsoft.com/office/drawing/2014/main" id="{78BB3321-D5DC-4951-AB38-0C54E3D01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8">
              <a:extLst>
                <a:ext uri="{FF2B5EF4-FFF2-40B4-BE49-F238E27FC236}">
                  <a16:creationId xmlns:a16="http://schemas.microsoft.com/office/drawing/2014/main" id="{955E548C-7F86-45B2-A0D2-03EAC578D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9">
              <a:extLst>
                <a:ext uri="{FF2B5EF4-FFF2-40B4-BE49-F238E27FC236}">
                  <a16:creationId xmlns:a16="http://schemas.microsoft.com/office/drawing/2014/main" id="{0013F508-5E69-4911-AD93-4ABE3E7C5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0">
              <a:extLst>
                <a:ext uri="{FF2B5EF4-FFF2-40B4-BE49-F238E27FC236}">
                  <a16:creationId xmlns:a16="http://schemas.microsoft.com/office/drawing/2014/main" id="{A7F86768-93E0-4044-A62A-B11EB18FF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1">
              <a:extLst>
                <a:ext uri="{FF2B5EF4-FFF2-40B4-BE49-F238E27FC236}">
                  <a16:creationId xmlns:a16="http://schemas.microsoft.com/office/drawing/2014/main" id="{BA32A7B4-1DB2-4E4A-B86E-D8DB97B69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2">
              <a:extLst>
                <a:ext uri="{FF2B5EF4-FFF2-40B4-BE49-F238E27FC236}">
                  <a16:creationId xmlns:a16="http://schemas.microsoft.com/office/drawing/2014/main" id="{AB250BD5-076C-4428-B6AF-E9EAE4F65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3">
              <a:extLst>
                <a:ext uri="{FF2B5EF4-FFF2-40B4-BE49-F238E27FC236}">
                  <a16:creationId xmlns:a16="http://schemas.microsoft.com/office/drawing/2014/main" id="{027DA06A-045F-4711-9307-0508B6ACF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4">
              <a:extLst>
                <a:ext uri="{FF2B5EF4-FFF2-40B4-BE49-F238E27FC236}">
                  <a16:creationId xmlns:a16="http://schemas.microsoft.com/office/drawing/2014/main" id="{3EB0EDA8-385A-4B2B-97F0-5194F23EB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5">
              <a:extLst>
                <a:ext uri="{FF2B5EF4-FFF2-40B4-BE49-F238E27FC236}">
                  <a16:creationId xmlns:a16="http://schemas.microsoft.com/office/drawing/2014/main" id="{D6FA258E-AF3F-47C9-9F4E-39ECFD7AC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6">
              <a:extLst>
                <a:ext uri="{FF2B5EF4-FFF2-40B4-BE49-F238E27FC236}">
                  <a16:creationId xmlns:a16="http://schemas.microsoft.com/office/drawing/2014/main" id="{6E471E73-A9C0-4C68-BD8F-360F2ED7B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7">
              <a:extLst>
                <a:ext uri="{FF2B5EF4-FFF2-40B4-BE49-F238E27FC236}">
                  <a16:creationId xmlns:a16="http://schemas.microsoft.com/office/drawing/2014/main" id="{C78C3110-8153-4163-B809-0B0C0C9E5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8">
              <a:extLst>
                <a:ext uri="{FF2B5EF4-FFF2-40B4-BE49-F238E27FC236}">
                  <a16:creationId xmlns:a16="http://schemas.microsoft.com/office/drawing/2014/main" id="{DBC57B9F-0B9B-4EDE-B3B3-7C5D5DB399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76A3D4D-A0AB-704F-AD1A-7044A0BCC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3734941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If I had more time</a:t>
            </a:r>
          </a:p>
        </p:txBody>
      </p:sp>
      <p:sp useBgFill="1">
        <p:nvSpPr>
          <p:cNvPr id="132" name="Round Diagonal Corner Rectangle 6">
            <a:extLst>
              <a:ext uri="{FF2B5EF4-FFF2-40B4-BE49-F238E27FC236}">
                <a16:creationId xmlns:a16="http://schemas.microsoft.com/office/drawing/2014/main" id="{62B94F88-FD5B-4053-B143-DFF55CE44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4C46E66-6E58-5C40-A1D8-3E8A15018999}"/>
              </a:ext>
            </a:extLst>
          </p:cNvPr>
          <p:cNvGraphicFramePr>
            <a:graphicFrameLocks noGrp="1"/>
          </p:cNvGraphicFramePr>
          <p:nvPr/>
        </p:nvGraphicFramePr>
        <p:xfrm>
          <a:off x="6620639" y="1136606"/>
          <a:ext cx="4237099" cy="4577307"/>
        </p:xfrm>
        <a:graphic>
          <a:graphicData uri="http://schemas.openxmlformats.org/drawingml/2006/table">
            <a:tbl>
              <a:tblPr firstRow="1" bandRow="1"/>
              <a:tblGrid>
                <a:gridCol w="889747">
                  <a:extLst>
                    <a:ext uri="{9D8B030D-6E8A-4147-A177-3AD203B41FA5}">
                      <a16:colId xmlns:a16="http://schemas.microsoft.com/office/drawing/2014/main" val="3268944851"/>
                    </a:ext>
                  </a:extLst>
                </a:gridCol>
                <a:gridCol w="1088272">
                  <a:extLst>
                    <a:ext uri="{9D8B030D-6E8A-4147-A177-3AD203B41FA5}">
                      <a16:colId xmlns:a16="http://schemas.microsoft.com/office/drawing/2014/main" val="1402563181"/>
                    </a:ext>
                  </a:extLst>
                </a:gridCol>
                <a:gridCol w="884128">
                  <a:extLst>
                    <a:ext uri="{9D8B030D-6E8A-4147-A177-3AD203B41FA5}">
                      <a16:colId xmlns:a16="http://schemas.microsoft.com/office/drawing/2014/main" val="531242508"/>
                    </a:ext>
                  </a:extLst>
                </a:gridCol>
                <a:gridCol w="857908">
                  <a:extLst>
                    <a:ext uri="{9D8B030D-6E8A-4147-A177-3AD203B41FA5}">
                      <a16:colId xmlns:a16="http://schemas.microsoft.com/office/drawing/2014/main" val="2866570173"/>
                    </a:ext>
                  </a:extLst>
                </a:gridCol>
                <a:gridCol w="517044">
                  <a:extLst>
                    <a:ext uri="{9D8B030D-6E8A-4147-A177-3AD203B41FA5}">
                      <a16:colId xmlns:a16="http://schemas.microsoft.com/office/drawing/2014/main" val="3937472739"/>
                    </a:ext>
                  </a:extLst>
                </a:gridCol>
              </a:tblGrid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Name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Appearances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Home Win %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Away Win %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Draw %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71310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Michael Oliver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36.7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33.3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87423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Jonathan Moss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29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27.6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37.9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34.5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8286436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Martin Atkinson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28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35.7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39.3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2917095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Anthony Taylor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44.4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22.2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33.3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3841858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Andre Marriner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51.9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11.1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5015508"/>
                  </a:ext>
                </a:extLst>
              </a:tr>
              <a:tr h="252667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Mike Dean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44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28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28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5631394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Craig Pawson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24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62.5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20.8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16.7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117107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Kevin Friend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21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66.7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9.5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23.8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9647696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Neil Swarbrick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4606925"/>
                  </a:ext>
                </a:extLst>
              </a:tr>
              <a:tr h="432464">
                <a:tc>
                  <a:txBody>
                    <a:bodyPr/>
                    <a:lstStyle/>
                    <a:p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Graham Scott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30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15</a:t>
                      </a:r>
                      <a:endParaRPr lang="en-US" sz="1200">
                        <a:effectLst/>
                      </a:endParaRPr>
                    </a:p>
                  </a:txBody>
                  <a:tcPr marL="14859" marR="14859" marT="14859" marB="14859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127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420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</Words>
  <Application>Microsoft Macintosh PowerPoint</Application>
  <PresentationFormat>Widescreen</PresentationFormat>
  <Paragraphs>80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Helvetica Neue</vt:lpstr>
      <vt:lpstr>Tw Cen MT</vt:lpstr>
      <vt:lpstr>Circuit</vt:lpstr>
      <vt:lpstr>“It’s the refs fault!”</vt:lpstr>
      <vt:lpstr>Why should we care?</vt:lpstr>
      <vt:lpstr>PowerPoint Presentation</vt:lpstr>
      <vt:lpstr>Season 17/18 distribution</vt:lpstr>
      <vt:lpstr>To add more context</vt:lpstr>
      <vt:lpstr>correlation between fouls per game and appearances during 2017/18 Season</vt:lpstr>
      <vt:lpstr>What does this show?</vt:lpstr>
      <vt:lpstr>Next steps</vt:lpstr>
      <vt:lpstr>If I had more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“It’s the refs fault!”</dc:title>
  <dc:creator>Kyle Greeley</dc:creator>
  <cp:lastModifiedBy>Kyle Greeley</cp:lastModifiedBy>
  <cp:revision>1</cp:revision>
  <dcterms:created xsi:type="dcterms:W3CDTF">2019-04-23T01:15:53Z</dcterms:created>
  <dcterms:modified xsi:type="dcterms:W3CDTF">2019-04-23T01:16:18Z</dcterms:modified>
</cp:coreProperties>
</file>